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86430" autoAdjust="0"/>
  </p:normalViewPr>
  <p:slideViewPr>
    <p:cSldViewPr snapToGrid="0" snapToObjects="1">
      <p:cViewPr varScale="1">
        <p:scale>
          <a:sx n="63" d="100"/>
          <a:sy n="63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x-none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781CDF-535D-7D45-827F-6B2C79DC1F8D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79B634-D137-DB47-9B38-864B560924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>
    <p:dissolve/>
  </p:transition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Violência contra jornalistas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41300"/>
            <a:ext cx="8001000" cy="258166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Um atentado contra a liberdade de expressão</a:t>
            </a:r>
          </a:p>
          <a:p>
            <a:pPr algn="ctr"/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Federação Internacional dos Jornalistas – FIJ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Federação Nacional dos Jornalistas – FENAJ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Maio de 2014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3" descr="FEN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577" y="423333"/>
            <a:ext cx="2730500" cy="762000"/>
          </a:xfrm>
          <a:prstGeom prst="rect">
            <a:avLst/>
          </a:prstGeom>
        </p:spPr>
      </p:pic>
      <p:pic>
        <p:nvPicPr>
          <p:cNvPr id="5" name="Picture 4" descr="FI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172" y="423333"/>
            <a:ext cx="1110544" cy="1213199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Jornalismo não é profissão de risco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44" y="2300111"/>
            <a:ext cx="8033456" cy="421922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5600" dirty="0">
                <a:solidFill>
                  <a:schemeClr val="tx1"/>
                </a:solidFill>
              </a:rPr>
              <a:t>A Federação</a:t>
            </a:r>
            <a:r>
              <a:rPr lang="pt-BR" sz="5600" dirty="0" smtClean="0">
                <a:solidFill>
                  <a:schemeClr val="tx1"/>
                </a:solidFill>
              </a:rPr>
              <a:t> Internacional dos Jornalistas (FIJ) e a Federação Nacional </a:t>
            </a:r>
            <a:r>
              <a:rPr lang="pt-BR" sz="5600" dirty="0">
                <a:solidFill>
                  <a:schemeClr val="tx1"/>
                </a:solidFill>
              </a:rPr>
              <a:t>dos Jornalistas (FENAJ</a:t>
            </a:r>
            <a:r>
              <a:rPr lang="pt-BR" sz="5600" dirty="0" smtClean="0">
                <a:solidFill>
                  <a:schemeClr val="tx1"/>
                </a:solidFill>
              </a:rPr>
              <a:t>) estão atentas ao alarmante </a:t>
            </a:r>
            <a:r>
              <a:rPr lang="pt-BR" sz="5600" dirty="0">
                <a:solidFill>
                  <a:schemeClr val="tx1"/>
                </a:solidFill>
              </a:rPr>
              <a:t>aumento do número de casos de violência contra jornalistas e outros profissionais da </a:t>
            </a:r>
            <a:r>
              <a:rPr lang="pt-BR" sz="5600" dirty="0" smtClean="0">
                <a:solidFill>
                  <a:schemeClr val="tx1"/>
                </a:solidFill>
              </a:rPr>
              <a:t>comunicação em todo o mundo. </a:t>
            </a:r>
            <a:endParaRPr lang="pt-BR" sz="5600" dirty="0">
              <a:solidFill>
                <a:schemeClr val="tx1"/>
              </a:solidFill>
            </a:endParaRPr>
          </a:p>
          <a:p>
            <a:pPr algn="just"/>
            <a:r>
              <a:rPr lang="pt-BR" sz="5600" dirty="0" smtClean="0">
                <a:solidFill>
                  <a:schemeClr val="tx1"/>
                </a:solidFill>
              </a:rPr>
              <a:t>As entidades representativas dos jornalistas, </a:t>
            </a:r>
            <a:r>
              <a:rPr lang="pt-BR" sz="5600" dirty="0">
                <a:solidFill>
                  <a:schemeClr val="tx1"/>
                </a:solidFill>
              </a:rPr>
              <a:t>entretanto, não </a:t>
            </a:r>
            <a:r>
              <a:rPr lang="pt-BR" sz="5600" dirty="0" smtClean="0">
                <a:solidFill>
                  <a:schemeClr val="tx1"/>
                </a:solidFill>
              </a:rPr>
              <a:t>identificam o </a:t>
            </a:r>
            <a:r>
              <a:rPr lang="pt-BR" sz="5600" dirty="0">
                <a:solidFill>
                  <a:schemeClr val="tx1"/>
                </a:solidFill>
              </a:rPr>
              <a:t>Jornalismo como uma atividade de risco. As condições de trabalho que são impostas à categoria, associada a desvios do papel do Jornalismo – </a:t>
            </a:r>
            <a:r>
              <a:rPr lang="pt-BR" sz="5600" dirty="0" smtClean="0">
                <a:solidFill>
                  <a:schemeClr val="tx1"/>
                </a:solidFill>
              </a:rPr>
              <a:t>como </a:t>
            </a:r>
            <a:r>
              <a:rPr lang="pt-BR" sz="5600" dirty="0">
                <a:solidFill>
                  <a:schemeClr val="tx1"/>
                </a:solidFill>
              </a:rPr>
              <a:t>a </a:t>
            </a:r>
            <a:r>
              <a:rPr lang="pt-BR" sz="5600" dirty="0" err="1">
                <a:solidFill>
                  <a:schemeClr val="tx1"/>
                </a:solidFill>
              </a:rPr>
              <a:t>espetacularização</a:t>
            </a:r>
            <a:r>
              <a:rPr lang="pt-BR" sz="5600" dirty="0">
                <a:solidFill>
                  <a:schemeClr val="tx1"/>
                </a:solidFill>
              </a:rPr>
              <a:t> da violência, a escatologia e a aceitação pessoal (por parte do profissional) de tarefas que não lhe cabe – tem “transformado” a profissão em uma atividade perigosa para inúmeros profissionais. </a:t>
            </a:r>
            <a:endParaRPr lang="pt-BR" sz="5600" dirty="0" smtClean="0">
              <a:solidFill>
                <a:schemeClr val="tx1"/>
              </a:solidFill>
            </a:endParaRPr>
          </a:p>
          <a:p>
            <a:pPr algn="just"/>
            <a:r>
              <a:rPr lang="pt-BR" sz="5600" dirty="0" smtClean="0">
                <a:solidFill>
                  <a:schemeClr val="tx1"/>
                </a:solidFill>
              </a:rPr>
              <a:t>Historicamente, os riscos estavam restritos às coberturas de guerra e de conflitos sociais. Nos últimos tempos,  o </a:t>
            </a:r>
            <a:r>
              <a:rPr lang="pt-BR" sz="5600" dirty="0">
                <a:solidFill>
                  <a:schemeClr val="tx1"/>
                </a:solidFill>
              </a:rPr>
              <a:t>perigo deixou</a:t>
            </a:r>
            <a:r>
              <a:rPr lang="pt-BR" sz="5600" dirty="0" smtClean="0">
                <a:solidFill>
                  <a:schemeClr val="tx1"/>
                </a:solidFill>
              </a:rPr>
              <a:t> as zonas restritas e </a:t>
            </a:r>
            <a:r>
              <a:rPr lang="pt-BR" sz="5600" dirty="0">
                <a:solidFill>
                  <a:schemeClr val="tx1"/>
                </a:solidFill>
              </a:rPr>
              <a:t>chegou à cobertura jornalística </a:t>
            </a:r>
            <a:r>
              <a:rPr lang="pt-BR" sz="5600" dirty="0" smtClean="0">
                <a:solidFill>
                  <a:schemeClr val="tx1"/>
                </a:solidFill>
              </a:rPr>
              <a:t>diária. </a:t>
            </a:r>
            <a:r>
              <a:rPr lang="pt-BR" sz="5600" dirty="0">
                <a:solidFill>
                  <a:schemeClr val="tx1"/>
                </a:solidFill>
              </a:rPr>
              <a:t>Mas</a:t>
            </a:r>
            <a:r>
              <a:rPr lang="pt-BR" sz="5600" dirty="0" smtClean="0">
                <a:solidFill>
                  <a:schemeClr val="tx1"/>
                </a:solidFill>
              </a:rPr>
              <a:t> é preciso insistir que o Jornalismo </a:t>
            </a:r>
            <a:r>
              <a:rPr lang="pt-BR" sz="5600" dirty="0">
                <a:solidFill>
                  <a:schemeClr val="tx1"/>
                </a:solidFill>
              </a:rPr>
              <a:t>é uma atividade perigosa por sua própria natureza. Tudo isso não é “natural”. </a:t>
            </a:r>
            <a:endParaRPr lang="pt-BR" sz="5600" dirty="0" smtClean="0">
              <a:solidFill>
                <a:schemeClr val="tx1"/>
              </a:solidFill>
            </a:endParaRPr>
          </a:p>
          <a:p>
            <a:pPr algn="just"/>
            <a:r>
              <a:rPr lang="pt-BR" sz="5600" dirty="0" smtClean="0">
                <a:solidFill>
                  <a:schemeClr val="tx1"/>
                </a:solidFill>
              </a:rPr>
              <a:t>FIJ e </a:t>
            </a:r>
            <a:r>
              <a:rPr lang="pt-BR" sz="5600" dirty="0">
                <a:solidFill>
                  <a:schemeClr val="tx1"/>
                </a:solidFill>
              </a:rPr>
              <a:t>FENAJ </a:t>
            </a:r>
            <a:r>
              <a:rPr lang="pt-BR" sz="5600" dirty="0" smtClean="0">
                <a:solidFill>
                  <a:schemeClr val="tx1"/>
                </a:solidFill>
              </a:rPr>
              <a:t>alertam </a:t>
            </a:r>
            <a:r>
              <a:rPr lang="pt-BR" sz="5600" dirty="0">
                <a:solidFill>
                  <a:schemeClr val="tx1"/>
                </a:solidFill>
              </a:rPr>
              <a:t>que a violência cotidiana das redações e a violência externa sofrida pelos jornalistas têm causas concretas e, invariavelmente, constituem atentado contra a liberdade de expressão e de imprensa e contra o direito constitucional de acesso à informação de qualidade. </a:t>
            </a:r>
            <a:endParaRPr lang="pt-BR" sz="5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sz="5600" dirty="0" smtClean="0">
                <a:solidFill>
                  <a:schemeClr val="tx1"/>
                </a:solidFill>
              </a:rPr>
              <a:t> </a:t>
            </a:r>
            <a:endParaRPr lang="pt-BR" sz="56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pic>
        <p:nvPicPr>
          <p:cNvPr id="4" name="Picture 3" descr="FI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  <p:pic>
        <p:nvPicPr>
          <p:cNvPr id="5" name="Picture 4" descr="FEN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Tipos de violência contra jornalistas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78" y="2595562"/>
            <a:ext cx="8118122" cy="393788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Os jornalistas brasileiros são vítimas de dois tipos de violência no seu exercício profissional: a violência interna das redações e a violência de atores externos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 </a:t>
            </a:r>
            <a:r>
              <a:rPr lang="pt-BR" dirty="0">
                <a:solidFill>
                  <a:schemeClr val="tx1"/>
                </a:solidFill>
              </a:rPr>
              <a:t>violência interna, que compromete a qualidade da informação jornalística produzida e difundida, dá-se, principalmente, por meio da censura interna, da auto-censura (motivada pelas pressões sofridas) e do assédio moral.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A violência externa expressa-se de variadas formas: agressões físicas e verbais, ameaças,  intimidações,  impedimentos ao trabalho, processos judiciais, prisões, tentativas de assassinatos e assassinatos. </a:t>
            </a:r>
          </a:p>
          <a:p>
            <a:endParaRPr lang="pt-BR" dirty="0"/>
          </a:p>
        </p:txBody>
      </p:sp>
      <p:pic>
        <p:nvPicPr>
          <p:cNvPr id="4" name="Picture 3" descr="FEN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  <p:pic>
        <p:nvPicPr>
          <p:cNvPr id="5" name="Picture 4" descr="FI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Números da violência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56" y="2038256"/>
            <a:ext cx="8146344" cy="5539977"/>
          </a:xfrm>
        </p:spPr>
        <p:txBody>
          <a:bodyPr wrap="square">
            <a:noAutofit/>
          </a:bodyPr>
          <a:lstStyle/>
          <a:p>
            <a:pPr algn="just"/>
            <a:r>
              <a:rPr lang="pt-BR" sz="1200" dirty="0" smtClean="0">
                <a:solidFill>
                  <a:schemeClr val="tx1"/>
                </a:solidFill>
              </a:rPr>
              <a:t>Existem mais de cem jornalistas presos em diversos países do mundo.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De </a:t>
            </a:r>
            <a:r>
              <a:rPr lang="en-US" sz="1200" dirty="0" err="1">
                <a:solidFill>
                  <a:schemeClr val="tx1"/>
                </a:solidFill>
              </a:rPr>
              <a:t>acordo</a:t>
            </a:r>
            <a:r>
              <a:rPr lang="en-US" sz="1200" dirty="0">
                <a:solidFill>
                  <a:schemeClr val="tx1"/>
                </a:solidFill>
              </a:rPr>
              <a:t> com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levantamento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</a:t>
            </a:r>
            <a:r>
              <a:rPr lang="en-US" sz="1200" dirty="0" smtClean="0">
                <a:solidFill>
                  <a:schemeClr val="tx1"/>
                </a:solidFill>
              </a:rPr>
              <a:t> FIJ, 108 </a:t>
            </a:r>
            <a:r>
              <a:rPr lang="en-US" sz="1200" dirty="0" err="1" smtClean="0">
                <a:solidFill>
                  <a:schemeClr val="tx1"/>
                </a:solidFill>
              </a:rPr>
              <a:t>jornalistas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outros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profissionais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comunicação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foram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mortos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em</a:t>
            </a:r>
            <a:r>
              <a:rPr lang="en-US" sz="1200" dirty="0" smtClean="0">
                <a:solidFill>
                  <a:schemeClr val="tx1"/>
                </a:solidFill>
              </a:rPr>
              <a:t> 2013.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O </a:t>
            </a:r>
            <a:r>
              <a:rPr lang="en-US" sz="1200" dirty="0" err="1" smtClean="0">
                <a:solidFill>
                  <a:schemeClr val="tx1"/>
                </a:solidFill>
              </a:rPr>
              <a:t>número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casos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por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região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foi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pela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ordem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decrescente</a:t>
            </a:r>
            <a:r>
              <a:rPr lang="en-US" sz="1200" dirty="0" smtClean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Ásia/Pacífico</a:t>
            </a:r>
            <a:r>
              <a:rPr lang="en-US" sz="1200" dirty="0" smtClean="0">
                <a:solidFill>
                  <a:schemeClr val="tx1"/>
                </a:solidFill>
              </a:rPr>
              <a:t> – 29%; </a:t>
            </a:r>
            <a:r>
              <a:rPr lang="en-US" sz="1200" dirty="0" err="1" smtClean="0">
                <a:solidFill>
                  <a:schemeClr val="tx1"/>
                </a:solidFill>
              </a:rPr>
              <a:t>Oriente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Médio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mundo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Árabe</a:t>
            </a:r>
            <a:r>
              <a:rPr lang="en-US" sz="1200" dirty="0" smtClean="0">
                <a:solidFill>
                  <a:schemeClr val="tx1"/>
                </a:solidFill>
              </a:rPr>
              <a:t> – 27%.</a:t>
            </a:r>
          </a:p>
          <a:p>
            <a:pPr algn="just"/>
            <a:r>
              <a:rPr lang="en-US" sz="1200" dirty="0" err="1" smtClean="0">
                <a:solidFill>
                  <a:schemeClr val="tx1"/>
                </a:solidFill>
              </a:rPr>
              <a:t>Síria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registrou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maior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número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casos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assassinatos</a:t>
            </a:r>
            <a:r>
              <a:rPr lang="en-US" sz="1200" dirty="0" smtClean="0">
                <a:solidFill>
                  <a:schemeClr val="tx1"/>
                </a:solidFill>
              </a:rPr>
              <a:t>: 15 </a:t>
            </a:r>
            <a:r>
              <a:rPr lang="en-US" sz="1200" dirty="0" err="1" smtClean="0">
                <a:solidFill>
                  <a:schemeClr val="tx1"/>
                </a:solidFill>
              </a:rPr>
              <a:t>vítimas</a:t>
            </a:r>
            <a:r>
              <a:rPr lang="en-US" sz="1200" dirty="0" smtClean="0">
                <a:solidFill>
                  <a:schemeClr val="tx1"/>
                </a:solidFill>
              </a:rPr>
              <a:t>. O </a:t>
            </a:r>
            <a:r>
              <a:rPr lang="en-US" sz="1200" dirty="0" err="1" smtClean="0">
                <a:solidFill>
                  <a:schemeClr val="tx1"/>
                </a:solidFill>
              </a:rPr>
              <a:t>Iraque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apareceu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segundo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lugar</a:t>
            </a:r>
            <a:r>
              <a:rPr lang="en-US" sz="1200" dirty="0" smtClean="0">
                <a:solidFill>
                  <a:schemeClr val="tx1"/>
                </a:solidFill>
              </a:rPr>
              <a:t>, com 13 </a:t>
            </a:r>
            <a:r>
              <a:rPr lang="en-US" sz="1200" dirty="0" err="1" smtClean="0">
                <a:solidFill>
                  <a:schemeClr val="tx1"/>
                </a:solidFill>
              </a:rPr>
              <a:t>casos</a:t>
            </a:r>
            <a:r>
              <a:rPr lang="en-US" sz="1200" dirty="0" smtClean="0">
                <a:solidFill>
                  <a:schemeClr val="tx1"/>
                </a:solidFill>
              </a:rPr>
              <a:t>; </a:t>
            </a:r>
            <a:r>
              <a:rPr lang="en-US" sz="1200" dirty="0" err="1" smtClean="0">
                <a:solidFill>
                  <a:schemeClr val="tx1"/>
                </a:solidFill>
              </a:rPr>
              <a:t>Paquistão</a:t>
            </a:r>
            <a:r>
              <a:rPr lang="en-US" sz="1200" dirty="0" smtClean="0">
                <a:solidFill>
                  <a:schemeClr val="tx1"/>
                </a:solidFill>
              </a:rPr>
              <a:t>, Filipinas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Índia</a:t>
            </a:r>
            <a:r>
              <a:rPr lang="en-US" sz="1200" dirty="0" smtClean="0">
                <a:solidFill>
                  <a:schemeClr val="tx1"/>
                </a:solidFill>
              </a:rPr>
              <a:t>, 10 </a:t>
            </a:r>
            <a:r>
              <a:rPr lang="en-US" sz="1200" dirty="0" err="1" smtClean="0">
                <a:solidFill>
                  <a:schemeClr val="tx1"/>
                </a:solidFill>
              </a:rPr>
              <a:t>casos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cada</a:t>
            </a:r>
            <a:r>
              <a:rPr lang="en-US" sz="1200" dirty="0" smtClean="0">
                <a:solidFill>
                  <a:schemeClr val="tx1"/>
                </a:solidFill>
              </a:rPr>
              <a:t>; </a:t>
            </a:r>
            <a:r>
              <a:rPr lang="en-US" sz="1200" dirty="0" err="1" smtClean="0">
                <a:solidFill>
                  <a:schemeClr val="tx1"/>
                </a:solidFill>
              </a:rPr>
              <a:t>Somália</a:t>
            </a:r>
            <a:r>
              <a:rPr lang="en-US" sz="1200" dirty="0" smtClean="0">
                <a:solidFill>
                  <a:schemeClr val="tx1"/>
                </a:solidFill>
              </a:rPr>
              <a:t>, 7 </a:t>
            </a:r>
            <a:r>
              <a:rPr lang="en-US" sz="1200" dirty="0" err="1" smtClean="0">
                <a:solidFill>
                  <a:schemeClr val="tx1"/>
                </a:solidFill>
              </a:rPr>
              <a:t>casos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Egito</a:t>
            </a:r>
            <a:r>
              <a:rPr lang="en-US" sz="1200" dirty="0" smtClean="0">
                <a:solidFill>
                  <a:schemeClr val="tx1"/>
                </a:solidFill>
              </a:rPr>
              <a:t>, 6 </a:t>
            </a:r>
            <a:r>
              <a:rPr lang="en-US" sz="1200" dirty="0" err="1" smtClean="0">
                <a:solidFill>
                  <a:schemeClr val="tx1"/>
                </a:solidFill>
              </a:rPr>
              <a:t>assassinatos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jornalistas</a:t>
            </a:r>
            <a:r>
              <a:rPr lang="en-US" sz="12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No </a:t>
            </a:r>
            <a:r>
              <a:rPr lang="en-US" sz="1200" dirty="0" err="1" smtClean="0">
                <a:solidFill>
                  <a:schemeClr val="tx1"/>
                </a:solidFill>
              </a:rPr>
              <a:t>Brasil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foram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registradas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cinco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mortes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profissionais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comunicação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em</a:t>
            </a:r>
            <a:r>
              <a:rPr lang="en-US" sz="1200" dirty="0" smtClean="0">
                <a:solidFill>
                  <a:schemeClr val="tx1"/>
                </a:solidFill>
              </a:rPr>
              <a:t> 2013: </a:t>
            </a:r>
            <a:r>
              <a:rPr lang="en-US" sz="1200" dirty="0" err="1" smtClean="0">
                <a:solidFill>
                  <a:schemeClr val="tx1"/>
                </a:solidFill>
              </a:rPr>
              <a:t>dois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jornalistas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dois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radialistas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um </a:t>
            </a:r>
            <a:r>
              <a:rPr lang="en-US" sz="1200" dirty="0" err="1" smtClean="0">
                <a:solidFill>
                  <a:schemeClr val="tx1"/>
                </a:solidFill>
              </a:rPr>
              <a:t>diretor</a:t>
            </a:r>
            <a:r>
              <a:rPr lang="en-US" sz="1200" dirty="0" smtClean="0">
                <a:solidFill>
                  <a:schemeClr val="tx1"/>
                </a:solidFill>
              </a:rPr>
              <a:t> de </a:t>
            </a:r>
            <a:r>
              <a:rPr lang="en-US" sz="1200" dirty="0" err="1" smtClean="0">
                <a:solidFill>
                  <a:schemeClr val="tx1"/>
                </a:solidFill>
              </a:rPr>
              <a:t>jornal</a:t>
            </a:r>
            <a:r>
              <a:rPr lang="en-US" sz="1200" dirty="0" smtClean="0">
                <a:solidFill>
                  <a:schemeClr val="tx1"/>
                </a:solidFill>
              </a:rPr>
              <a:t>.  E as </a:t>
            </a:r>
            <a:r>
              <a:rPr lang="en-US" sz="1200" dirty="0" err="1" smtClean="0">
                <a:solidFill>
                  <a:schemeClr val="tx1"/>
                </a:solidFill>
              </a:rPr>
              <a:t>investigações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apontam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que</a:t>
            </a:r>
            <a:r>
              <a:rPr lang="en-US" sz="1200" dirty="0" smtClean="0">
                <a:solidFill>
                  <a:schemeClr val="tx1"/>
                </a:solidFill>
              </a:rPr>
              <a:t> um </a:t>
            </a:r>
            <a:r>
              <a:rPr lang="en-US" sz="1200" dirty="0" err="1" smtClean="0">
                <a:solidFill>
                  <a:schemeClr val="tx1"/>
                </a:solidFill>
              </a:rPr>
              <a:t>jornalista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dois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radialistas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foram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assassinados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em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razão</a:t>
            </a:r>
            <a:r>
              <a:rPr lang="en-US" sz="1200" dirty="0" smtClean="0">
                <a:solidFill>
                  <a:schemeClr val="tx1"/>
                </a:solidFill>
              </a:rPr>
              <a:t> do </a:t>
            </a:r>
            <a:r>
              <a:rPr lang="en-US" sz="1200" dirty="0" err="1" smtClean="0">
                <a:solidFill>
                  <a:schemeClr val="tx1"/>
                </a:solidFill>
              </a:rPr>
              <a:t>exercício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profissional</a:t>
            </a:r>
            <a:r>
              <a:rPr lang="en-US" sz="1200" dirty="0" smtClean="0">
                <a:solidFill>
                  <a:schemeClr val="tx1"/>
                </a:solidFill>
              </a:rPr>
              <a:t>. São </a:t>
            </a:r>
            <a:r>
              <a:rPr lang="en-US" sz="1200" dirty="0" err="1" smtClean="0">
                <a:solidFill>
                  <a:schemeClr val="tx1"/>
                </a:solidFill>
              </a:rPr>
              <a:t>eles</a:t>
            </a:r>
            <a:r>
              <a:rPr lang="en-US" sz="1200" dirty="0" smtClean="0">
                <a:solidFill>
                  <a:schemeClr val="tx1"/>
                </a:solidFill>
              </a:rPr>
              <a:t>:  </a:t>
            </a:r>
            <a:r>
              <a:rPr lang="en-US" sz="1200" dirty="0" err="1" smtClean="0">
                <a:solidFill>
                  <a:schemeClr val="tx1"/>
                </a:solidFill>
              </a:rPr>
              <a:t>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jornalista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pt-BR" sz="1200" dirty="0" smtClean="0">
                <a:solidFill>
                  <a:schemeClr val="tx1"/>
                </a:solidFill>
              </a:rPr>
              <a:t>Rodrigo </a:t>
            </a:r>
            <a:r>
              <a:rPr lang="pt-BR" sz="1200" dirty="0">
                <a:solidFill>
                  <a:schemeClr val="tx1"/>
                </a:solidFill>
              </a:rPr>
              <a:t>Neto, de Minas </a:t>
            </a:r>
            <a:r>
              <a:rPr lang="pt-BR" sz="1200" dirty="0" smtClean="0">
                <a:solidFill>
                  <a:schemeClr val="tx1"/>
                </a:solidFill>
              </a:rPr>
              <a:t>Gerais, o radialista </a:t>
            </a:r>
            <a:r>
              <a:rPr lang="pt-BR" sz="1200" dirty="0">
                <a:solidFill>
                  <a:schemeClr val="tx1"/>
                </a:solidFill>
              </a:rPr>
              <a:t>Mafaldo Bezerra Góis e</a:t>
            </a:r>
            <a:r>
              <a:rPr lang="pt-BR" sz="1200" dirty="0" smtClean="0">
                <a:solidFill>
                  <a:schemeClr val="tx1"/>
                </a:solidFill>
              </a:rPr>
              <a:t> e </a:t>
            </a:r>
            <a:r>
              <a:rPr lang="pt-BR" sz="1200" dirty="0">
                <a:solidFill>
                  <a:schemeClr val="tx1"/>
                </a:solidFill>
              </a:rPr>
              <a:t>o diretor de jornal José Roberto </a:t>
            </a:r>
            <a:r>
              <a:rPr lang="pt-BR" sz="1200" dirty="0" err="1" smtClean="0">
                <a:solidFill>
                  <a:schemeClr val="tx1"/>
                </a:solidFill>
              </a:rPr>
              <a:t>Ornelas</a:t>
            </a:r>
            <a:r>
              <a:rPr lang="pt-BR" sz="12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pt-BR" sz="1200" dirty="0" smtClean="0">
                <a:solidFill>
                  <a:schemeClr val="tx1"/>
                </a:solidFill>
              </a:rPr>
              <a:t>Em 2014, já ocorreram três assassinatos de jornalistas e dois de radialistas. Santiago Andrade (RJ), Pedro Palma (RJ) e Gel Lopes (BA).  Carlos Dias (RN) e </a:t>
            </a:r>
            <a:r>
              <a:rPr lang="pt-BR" sz="1200" dirty="0" err="1" smtClean="0">
                <a:solidFill>
                  <a:schemeClr val="tx1"/>
                </a:solidFill>
              </a:rPr>
              <a:t>Ede</a:t>
            </a:r>
            <a:r>
              <a:rPr lang="pt-BR" sz="1200" dirty="0" smtClean="0">
                <a:solidFill>
                  <a:schemeClr val="tx1"/>
                </a:solidFill>
              </a:rPr>
              <a:t> Wilson (ES).</a:t>
            </a:r>
          </a:p>
          <a:p>
            <a:pPr algn="just"/>
            <a:endParaRPr lang="en-US" sz="1200" dirty="0" smtClean="0"/>
          </a:p>
          <a:p>
            <a:pPr algn="just"/>
            <a:endParaRPr lang="pt-BR" sz="1200" dirty="0"/>
          </a:p>
        </p:txBody>
      </p:sp>
      <p:pic>
        <p:nvPicPr>
          <p:cNvPr id="4" name="Picture 3" descr="FI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  <p:pic>
        <p:nvPicPr>
          <p:cNvPr id="5" name="Picture 4" descr="FEN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Novo fenômeno brasileiro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78" y="2595562"/>
            <a:ext cx="8118122" cy="367076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Em 2013, ocorreu no Brasil um fenômeno novo para agravar a já preocupante situação da categoria:  ameaças e agressões a jornalistas durante manifestações públicas. Foram mais de cem profissionais agredidos enquanto faziam a cobertura jornalísticas dos protestos populares, realizados em várias capitais brasileiras, a partir do mês de junho.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Neste ano de 2014, já foram registradas 21 agressões a jornalistas, sendo 17 delas em manifestações. </a:t>
            </a:r>
          </a:p>
          <a:p>
            <a:endParaRPr lang="pt-BR" dirty="0"/>
          </a:p>
        </p:txBody>
      </p:sp>
      <p:pic>
        <p:nvPicPr>
          <p:cNvPr id="4" name="Picture 3" descr="FEN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  <p:pic>
        <p:nvPicPr>
          <p:cNvPr id="5" name="Picture 4" descr="FI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Quem comete crimes contra os jornalistas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222" y="2595562"/>
            <a:ext cx="8061678" cy="36707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No caso das</a:t>
            </a:r>
            <a:r>
              <a:rPr lang="pt-BR" dirty="0" smtClean="0">
                <a:solidFill>
                  <a:schemeClr val="tx1"/>
                </a:solidFill>
              </a:rPr>
              <a:t> agressões </a:t>
            </a:r>
            <a:r>
              <a:rPr lang="pt-BR" dirty="0">
                <a:solidFill>
                  <a:schemeClr val="tx1"/>
                </a:solidFill>
              </a:rPr>
              <a:t>a jornalistas durante as manifestações populares, a maior parte</a:t>
            </a:r>
            <a:r>
              <a:rPr lang="pt-BR" dirty="0" smtClean="0">
                <a:solidFill>
                  <a:schemeClr val="tx1"/>
                </a:solidFill>
              </a:rPr>
              <a:t> foi cometida por policiais</a:t>
            </a:r>
            <a:r>
              <a:rPr lang="pt-BR" dirty="0">
                <a:solidFill>
                  <a:schemeClr val="tx1"/>
                </a:solidFill>
              </a:rPr>
              <a:t>, mas houve também dezenas de casos de ameaças e agressões feitas por manifestantes.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A violência interna das redações é praticada, principalmente, por jornalistas que ocupam cargos de chefia e assumem o papel de prepostos dos patrão. Mas, em alguns casos é praticada diretamente pelos proprietários das empresas jornalísticas. 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Já a violência externa</a:t>
            </a:r>
            <a:r>
              <a:rPr lang="pt-BR" dirty="0" smtClean="0">
                <a:solidFill>
                  <a:schemeClr val="tx1"/>
                </a:solidFill>
              </a:rPr>
              <a:t>, no Brasil,  </a:t>
            </a:r>
            <a:r>
              <a:rPr lang="pt-BR" dirty="0">
                <a:solidFill>
                  <a:schemeClr val="tx1"/>
                </a:solidFill>
              </a:rPr>
              <a:t>é praticada principalmente por agentes públicos: policiais e políticos no exercício de mandato eletivo.</a:t>
            </a:r>
            <a:r>
              <a:rPr lang="pt-BR" dirty="0" smtClean="0">
                <a:solidFill>
                  <a:schemeClr val="tx1"/>
                </a:solidFill>
              </a:rPr>
              <a:t> Em países da América Latina, também  </a:t>
            </a:r>
            <a:r>
              <a:rPr lang="pt-BR" dirty="0" err="1" smtClean="0">
                <a:solidFill>
                  <a:schemeClr val="tx1"/>
                </a:solidFill>
              </a:rPr>
              <a:t>frequente</a:t>
            </a:r>
            <a:r>
              <a:rPr lang="pt-BR" dirty="0" smtClean="0">
                <a:solidFill>
                  <a:schemeClr val="tx1"/>
                </a:solidFill>
              </a:rPr>
              <a:t> a violência de agentes públicos, mas há a violência de grupos do narcotráfico e de paramilitares.</a:t>
            </a:r>
          </a:p>
          <a:p>
            <a:endParaRPr lang="pt-BR" dirty="0"/>
          </a:p>
        </p:txBody>
      </p:sp>
      <p:pic>
        <p:nvPicPr>
          <p:cNvPr id="4" name="Picture 3" descr="FI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  <p:pic>
        <p:nvPicPr>
          <p:cNvPr id="5" name="Picture 4" descr="FEN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Como combater a violência contra jornalistas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2595562"/>
            <a:ext cx="8089900" cy="367076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FIJ lançou uma campanha pelo fim da impunidade para a violência contra jornalistas.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 ONU aprovou, em dezembro do ano passado, o dia 2 de novembro como Dia Internacional pelo Fim da Impunidade. Também lançou seu Plano de Ação sobre segurança dos jornalistas.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Plano da ONU conclama os Estados-Membros a promover a segurança dos jornalistas também em situações não conflituosas e a combater a impunidade.</a:t>
            </a:r>
          </a:p>
          <a:p>
            <a:endParaRPr lang="pt-BR" dirty="0"/>
          </a:p>
        </p:txBody>
      </p:sp>
      <p:pic>
        <p:nvPicPr>
          <p:cNvPr id="4" name="Picture 3" descr="FENA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  <p:pic>
        <p:nvPicPr>
          <p:cNvPr id="5" name="Picture 4" descr="FI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Propostas da FENAJ para o Brasil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11" y="1848555"/>
            <a:ext cx="8202789" cy="4601821"/>
          </a:xfrm>
        </p:spPr>
        <p:txBody>
          <a:bodyPr vert="horz">
            <a:normAutofit fontScale="250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Criação, no âmbito da Secretaria de Direitos Humanos da Presidência da República e garantida a participação social, do Observatório Nacional da Violência contra Comunicadores. 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Federalização das investigações dos crimes cometidos contra jornalistas no exercício da profissão. Imediata aprovação do PL 1.078/2011, do deputado </a:t>
            </a:r>
            <a:r>
              <a:rPr lang="pt-BR" sz="4400" dirty="0" err="1" smtClean="0">
                <a:solidFill>
                  <a:schemeClr val="tx1"/>
                </a:solidFill>
              </a:rPr>
              <a:t>Protógenes</a:t>
            </a:r>
            <a:r>
              <a:rPr lang="pt-BR" sz="4400" dirty="0" smtClean="0">
                <a:solidFill>
                  <a:schemeClr val="tx1"/>
                </a:solidFill>
              </a:rPr>
              <a:t> Queiroz, que contempla a reivindicação.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Adoção por parte das polícias de um Protocolo de Atuação em manifestações públicas, com a garantia da  não violência e da proteção ao trabalhador jornalista.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Adoção por parte das empresas jornalísticas de um Protocolo de Segurança, contendo prioritariamente as seguintes cláusulas, relativas à segurança dos jornalistas: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Criação, nos locais de trabalho, de Comissão de Segurança (compostas pelos jornalistas) para avaliação dos prováveis riscos de violência nas coberturas jornalísticas e definição de medidas </a:t>
            </a:r>
            <a:r>
              <a:rPr lang="pt-BR" sz="4400" dirty="0" err="1" smtClean="0">
                <a:solidFill>
                  <a:schemeClr val="tx1"/>
                </a:solidFill>
              </a:rPr>
              <a:t>mitigatórias</a:t>
            </a:r>
            <a:r>
              <a:rPr lang="pt-BR" sz="4400" dirty="0" smtClean="0">
                <a:solidFill>
                  <a:schemeClr val="tx1"/>
                </a:solidFill>
              </a:rPr>
              <a:t> destes riscos.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Garantia de seguro de vida especial para o jornalista, quando em viagem e/ou em trabalho caracterizado pelas Comissões de Segurança das redações como sendo de risco.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Fornecimento aos jornalistas de equipamentos de segurança de eficácia garantida por órgãos de certificação e também suporte operacional, de acordo com as orientações das Comissões de Segurança das redações.</a:t>
            </a:r>
          </a:p>
          <a:p>
            <a:pPr algn="just"/>
            <a:r>
              <a:rPr lang="pt-BR" sz="4400" dirty="0" smtClean="0">
                <a:solidFill>
                  <a:schemeClr val="tx1"/>
                </a:solidFill>
              </a:rPr>
              <a:t>Promoção de cursos de treinamentos para os jornalistas, a partir de demandas das Comissões de Segurança das redações.</a:t>
            </a:r>
          </a:p>
          <a:p>
            <a:pPr>
              <a:buFontTx/>
              <a:buChar char="-"/>
            </a:pPr>
            <a:endParaRPr lang="pt-BR" sz="4800" dirty="0"/>
          </a:p>
        </p:txBody>
      </p:sp>
      <p:pic>
        <p:nvPicPr>
          <p:cNvPr id="4" name="Picture 3" descr="FI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  <p:pic>
        <p:nvPicPr>
          <p:cNvPr id="5" name="Picture 4" descr="FEN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Ataque à democracia</a:t>
            </a:r>
            <a:endParaRPr lang="pt-BR" dirty="0"/>
          </a:p>
        </p:txBody>
      </p:sp>
      <p:pic>
        <p:nvPicPr>
          <p:cNvPr id="4" name="Picture 3" descr="FI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406" y="295583"/>
            <a:ext cx="758189" cy="828273"/>
          </a:xfrm>
          <a:prstGeom prst="rect">
            <a:avLst/>
          </a:prstGeom>
        </p:spPr>
      </p:pic>
      <p:pic>
        <p:nvPicPr>
          <p:cNvPr id="5" name="Picture 4" descr="FEN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32" y="295583"/>
            <a:ext cx="2164646" cy="60408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violência contra os jornalistas ameaça a liberdade de expressão e é, em última instância um ataque à democracia.</a:t>
            </a:r>
          </a:p>
          <a:p>
            <a:pPr>
              <a:buNone/>
            </a:pPr>
            <a:r>
              <a:rPr lang="pt-BR" dirty="0" smtClean="0"/>
              <a:t>Portanto, é urgente tomar as medidas necessárias para cessá-la.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MUITO OBRIGADA!</a:t>
            </a:r>
            <a:endParaRPr lang="pt-B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127</TotalTime>
  <Words>1114</Words>
  <Application>Microsoft Office PowerPoint</Application>
  <PresentationFormat>Apresentação na tela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Perspective</vt:lpstr>
      <vt:lpstr>Violência contra jornalistas</vt:lpstr>
      <vt:lpstr>Jornalismo não é profissão de risco</vt:lpstr>
      <vt:lpstr>Tipos de violência contra jornalistas</vt:lpstr>
      <vt:lpstr>Números da violência</vt:lpstr>
      <vt:lpstr>O Novo fenômeno brasileiro</vt:lpstr>
      <vt:lpstr>Quem comete crimes contra os jornalistas</vt:lpstr>
      <vt:lpstr>Como combater a violência contra jornalistas</vt:lpstr>
      <vt:lpstr>Propostas da FENAJ para o Brasil</vt:lpstr>
      <vt:lpstr>Ataque à democracia</vt:lpstr>
    </vt:vector>
  </TitlesOfParts>
  <Company>ltda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Violência contra jornalistas</dc:title>
  <dc:creator>User</dc:creator>
  <cp:lastModifiedBy>delgad</cp:lastModifiedBy>
  <cp:revision>13</cp:revision>
  <dcterms:created xsi:type="dcterms:W3CDTF">2014-05-05T01:18:07Z</dcterms:created>
  <dcterms:modified xsi:type="dcterms:W3CDTF">2014-05-05T17:07:20Z</dcterms:modified>
</cp:coreProperties>
</file>